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2801600"/>
  <p:notesSz cx="12039600" cy="701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0E0393-5987-4A85-994C-9543FCDC3CFB}" v="1" dt="2026-09-19T14:43:52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6" d="100"/>
          <a:sy n="96" d="100"/>
        </p:scale>
        <p:origin x="24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Boccio" userId="4a55e1da797e2824" providerId="LiveId" clId="{9EE721BF-1BD2-4F0B-BC57-03836E92E83E}"/>
    <pc:docChg chg="modSld">
      <pc:chgData name="Nick Boccio" userId="4a55e1da797e2824" providerId="LiveId" clId="{9EE721BF-1BD2-4F0B-BC57-03836E92E83E}" dt="2026-09-19T17:09:32.871" v="47" actId="20577"/>
      <pc:docMkLst>
        <pc:docMk/>
      </pc:docMkLst>
      <pc:sldChg chg="modSp mod">
        <pc:chgData name="Nick Boccio" userId="4a55e1da797e2824" providerId="LiveId" clId="{9EE721BF-1BD2-4F0B-BC57-03836E92E83E}" dt="2026-09-19T17:09:32.871" v="47" actId="20577"/>
        <pc:sldMkLst>
          <pc:docMk/>
          <pc:sldMk cId="0" sldId="256"/>
        </pc:sldMkLst>
        <pc:spChg chg="mod">
          <ac:chgData name="Nick Boccio" userId="4a55e1da797e2824" providerId="LiveId" clId="{9EE721BF-1BD2-4F0B-BC57-03836E92E83E}" dt="2026-09-19T17:09:32.871" v="47" actId="20577"/>
          <ac:spMkLst>
            <pc:docMk/>
            <pc:sldMk cId="0" sldId="256"/>
            <ac:spMk id="21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1:40.574" v="31" actId="6549"/>
          <ac:spMkLst>
            <pc:docMk/>
            <pc:sldMk cId="0" sldId="256"/>
            <ac:spMk id="25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39:20.555" v="0" actId="20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47.361" v="10" actId="207"/>
          <ac:spMkLst>
            <pc:docMk/>
            <pc:sldMk cId="0" sldId="256"/>
            <ac:spMk id="31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52.901" v="11" actId="207"/>
          <ac:spMkLst>
            <pc:docMk/>
            <pc:sldMk cId="0" sldId="256"/>
            <ac:spMk id="37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58.049" v="12" actId="207"/>
          <ac:spMkLst>
            <pc:docMk/>
            <pc:sldMk cId="0" sldId="256"/>
            <ac:spMk id="40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36.602" v="8" actId="207"/>
          <ac:spMkLst>
            <pc:docMk/>
            <pc:sldMk cId="0" sldId="256"/>
            <ac:spMk id="46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42.833" v="9" actId="207"/>
          <ac:spMkLst>
            <pc:docMk/>
            <pc:sldMk cId="0" sldId="256"/>
            <ac:spMk id="55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39:52.135" v="3" actId="207"/>
          <ac:spMkLst>
            <pc:docMk/>
            <pc:sldMk cId="0" sldId="256"/>
            <ac:spMk id="69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39:44.532" v="1" actId="207"/>
          <ac:spMkLst>
            <pc:docMk/>
            <pc:sldMk cId="0" sldId="256"/>
            <ac:spMk id="73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39:48.281" v="2" actId="207"/>
          <ac:spMkLst>
            <pc:docMk/>
            <pc:sldMk cId="0" sldId="256"/>
            <ac:spMk id="77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39:59.406" v="4" actId="207"/>
          <ac:spMkLst>
            <pc:docMk/>
            <pc:sldMk cId="0" sldId="256"/>
            <ac:spMk id="79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09.395" v="5" actId="207"/>
          <ac:spMkLst>
            <pc:docMk/>
            <pc:sldMk cId="0" sldId="256"/>
            <ac:spMk id="81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13.548" v="6" actId="207"/>
          <ac:spMkLst>
            <pc:docMk/>
            <pc:sldMk cId="0" sldId="256"/>
            <ac:spMk id="83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0:25.911" v="7" actId="207"/>
          <ac:spMkLst>
            <pc:docMk/>
            <pc:sldMk cId="0" sldId="256"/>
            <ac:spMk id="88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1:49.917" v="32" actId="20577"/>
          <ac:spMkLst>
            <pc:docMk/>
            <pc:sldMk cId="0" sldId="256"/>
            <ac:spMk id="99" creationId="{00000000-0000-0000-0000-000000000000}"/>
          </ac:spMkLst>
        </pc:spChg>
        <pc:spChg chg="mod">
          <ac:chgData name="Nick Boccio" userId="4a55e1da797e2824" providerId="LiveId" clId="{9EE721BF-1BD2-4F0B-BC57-03836E92E83E}" dt="2026-09-19T14:42:07.490" v="33" actId="6549"/>
          <ac:spMkLst>
            <pc:docMk/>
            <pc:sldMk cId="0" sldId="256"/>
            <ac:spMk id="10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62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4664" tIns="42332" rIns="84664" bIns="4233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4664" tIns="42332" rIns="84664" bIns="4233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74320"/>
            <a:ext cx="4937760" cy="7132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2920" y="11430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Classics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502920" y="1600200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Lemon Ricotta Pancakes</a:t>
            </a:r>
            <a:endParaRPr lang="en-US" sz="1050" dirty="0"/>
          </a:p>
        </p:txBody>
      </p:sp>
      <p:sp>
        <p:nvSpPr>
          <p:cNvPr id="5" name="Text 2"/>
          <p:cNvSpPr txBox="1"/>
          <p:nvPr/>
        </p:nvSpPr>
        <p:spPr>
          <a:xfrm>
            <a:off x="3063240" y="1600200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177393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Whipped Mascarpone Maple, Berries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2029968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House-Made Milk Bread French Toast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3063240" y="2029968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220370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Cinnamon Maple Butter, Berry Compote, Vanilla Whipped Crème</a:t>
            </a:r>
            <a:endParaRPr lang="en-US" sz="85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245973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Avocado Toast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3063240" y="2459736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502920" y="263347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Poached Eggs, Tomatoes, Chili Flakes, Sea Salt</a:t>
            </a:r>
            <a:endParaRPr lang="en-US" sz="850" dirty="0"/>
          </a:p>
        </p:txBody>
      </p:sp>
      <p:sp>
        <p:nvSpPr>
          <p:cNvPr id="13" name="Text 10"/>
          <p:cNvSpPr txBox="1"/>
          <p:nvPr/>
        </p:nvSpPr>
        <p:spPr>
          <a:xfrm>
            <a:off x="4069080" y="1600200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Fruit and Pistachio Greek Yogurt Bowl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6629400" y="1600200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4069080" y="177393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Honey, Shaved Dark Chocolate</a:t>
            </a:r>
            <a:endParaRPr lang="en-US" sz="850" dirty="0"/>
          </a:p>
        </p:txBody>
      </p:sp>
      <p:sp>
        <p:nvSpPr>
          <p:cNvPr id="16" name="Text 13"/>
          <p:cNvSpPr txBox="1"/>
          <p:nvPr/>
        </p:nvSpPr>
        <p:spPr>
          <a:xfrm>
            <a:off x="4069080" y="2029968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AJ’s Omelet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6629400" y="2029968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069080" y="220370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Fontina Cheese, Spinach, Mushrooms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4069080" y="245973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Eggs Florentine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6629400" y="2459736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069080" y="263347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Spicy Capicola, Focaccia, Spinach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502920" y="2935224"/>
            <a:ext cx="6766560" cy="0"/>
          </a:xfrm>
          <a:prstGeom prst="line">
            <a:avLst/>
          </a:prstGeom>
          <a:noFill/>
          <a:ln w="19050">
            <a:solidFill>
              <a:srgbClr val="0F7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502920" y="3118104"/>
            <a:ext cx="6766560" cy="640080"/>
          </a:xfrm>
          <a:prstGeom prst="roundRect">
            <a:avLst>
              <a:gd name="adj" fmla="val 14286"/>
            </a:avLst>
          </a:prstGeom>
          <a:solidFill>
            <a:srgbClr val="EAF3FA"/>
          </a:solidFill>
          <a:ln w="12700">
            <a:solidFill>
              <a:srgbClr val="EAF3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731520" y="3118104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Sides</a:t>
            </a:r>
            <a:endParaRPr lang="en-US" sz="2400" dirty="0"/>
          </a:p>
        </p:txBody>
      </p:sp>
      <p:sp>
        <p:nvSpPr>
          <p:cNvPr id="25" name="Text 22"/>
          <p:cNvSpPr txBox="1"/>
          <p:nvPr/>
        </p:nvSpPr>
        <p:spPr>
          <a:xfrm>
            <a:off x="1645920" y="3118104"/>
            <a:ext cx="5440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Pecorino Truffle Fries </a:t>
            </a:r>
            <a:r>
              <a:rPr lang="en-US" sz="1050" b="1" dirty="0">
                <a:solidFill>
                  <a:srgbClr val="0F77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r>
              <a:rPr lang="en-US" sz="1050" dirty="0">
                <a:solidFill>
                  <a:srgbClr val="9BB8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Bacon </a:t>
            </a:r>
            <a:r>
              <a:rPr lang="en-US" sz="1050" b="1" dirty="0">
                <a:solidFill>
                  <a:srgbClr val="0F77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r>
              <a:rPr lang="en-US" sz="1050" dirty="0">
                <a:solidFill>
                  <a:srgbClr val="9BB8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</a:t>
            </a:r>
            <a:r>
              <a:rPr lang="en-US" sz="10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Chicken Apple </a:t>
            </a: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Sausage </a:t>
            </a:r>
            <a:r>
              <a:rPr lang="en-US" sz="1050" b="1" dirty="0">
                <a:solidFill>
                  <a:srgbClr val="0F77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r>
              <a:rPr lang="en-US" sz="1050" dirty="0">
                <a:solidFill>
                  <a:srgbClr val="9BB8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Eggs Any Style </a:t>
            </a:r>
            <a:r>
              <a:rPr lang="en-US" sz="1050" b="1" dirty="0">
                <a:solidFill>
                  <a:srgbClr val="0F77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502920" y="392277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Start</a:t>
            </a:r>
            <a:endParaRPr lang="en-US" sz="2600" dirty="0"/>
          </a:p>
        </p:txBody>
      </p:sp>
      <p:sp>
        <p:nvSpPr>
          <p:cNvPr id="27" name="Text 24"/>
          <p:cNvSpPr txBox="1"/>
          <p:nvPr/>
        </p:nvSpPr>
        <p:spPr>
          <a:xfrm>
            <a:off x="4069080" y="392277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Specialties</a:t>
            </a:r>
            <a:endParaRPr lang="en-US" sz="2600" dirty="0"/>
          </a:p>
        </p:txBody>
      </p:sp>
      <p:sp>
        <p:nvSpPr>
          <p:cNvPr id="28" name="Text 25"/>
          <p:cNvSpPr txBox="1"/>
          <p:nvPr/>
        </p:nvSpPr>
        <p:spPr>
          <a:xfrm>
            <a:off x="502920" y="437997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Avocado and Grapefruit Salad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3063240" y="4379976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502920" y="455371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Sesame, Shaved Fennel, Pickled Red Onion, Dill, Mint</a:t>
            </a:r>
            <a:endParaRPr lang="en-US" sz="850" dirty="0"/>
          </a:p>
        </p:txBody>
      </p:sp>
      <p:sp>
        <p:nvSpPr>
          <p:cNvPr id="31" name="Text 28"/>
          <p:cNvSpPr txBox="1"/>
          <p:nvPr/>
        </p:nvSpPr>
        <p:spPr>
          <a:xfrm>
            <a:off x="502920" y="4809744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Caesar Salad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3063240" y="4809744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502920" y="4983480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 Gems, Fontina Croutons, Parmesan</a:t>
            </a:r>
            <a:endParaRPr lang="en-US" sz="850" dirty="0"/>
          </a:p>
        </p:txBody>
      </p:sp>
      <p:sp>
        <p:nvSpPr>
          <p:cNvPr id="34" name="Text 31"/>
          <p:cNvSpPr txBox="1"/>
          <p:nvPr/>
        </p:nvSpPr>
        <p:spPr>
          <a:xfrm>
            <a:off x="502920" y="5239512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Whipped Ricotta Toast with Crispy Prosciutto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3063240" y="5239512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502920" y="5413248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Olive Oil, Lemon Zest</a:t>
            </a:r>
            <a:endParaRPr lang="en-US" sz="850" dirty="0"/>
          </a:p>
        </p:txBody>
      </p:sp>
      <p:sp>
        <p:nvSpPr>
          <p:cNvPr id="37" name="Text 34"/>
          <p:cNvSpPr txBox="1"/>
          <p:nvPr/>
        </p:nvSpPr>
        <p:spPr>
          <a:xfrm>
            <a:off x="502920" y="5669280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Champagne Mussels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Text 35"/>
          <p:cNvSpPr txBox="1"/>
          <p:nvPr/>
        </p:nvSpPr>
        <p:spPr>
          <a:xfrm>
            <a:off x="3063240" y="5669280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502920" y="584301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Garlic, Shallots, Chili Flakes, Champagne Cream, Focaccia</a:t>
            </a:r>
            <a:endParaRPr lang="en-US" sz="850" dirty="0"/>
          </a:p>
        </p:txBody>
      </p:sp>
      <p:sp>
        <p:nvSpPr>
          <p:cNvPr id="40" name="Text 37"/>
          <p:cNvSpPr txBox="1"/>
          <p:nvPr/>
        </p:nvSpPr>
        <p:spPr>
          <a:xfrm>
            <a:off x="502920" y="6099048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 Honey Burrata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1" name="Text 38"/>
          <p:cNvSpPr txBox="1"/>
          <p:nvPr/>
        </p:nvSpPr>
        <p:spPr>
          <a:xfrm>
            <a:off x="3063240" y="6099048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502920" y="627278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Roasted Tomato, Basil, Hot Honey, Rustic Bread</a:t>
            </a:r>
            <a:endParaRPr lang="en-US" sz="850" dirty="0"/>
          </a:p>
        </p:txBody>
      </p:sp>
      <p:sp>
        <p:nvSpPr>
          <p:cNvPr id="43" name="Text 40"/>
          <p:cNvSpPr txBox="1"/>
          <p:nvPr/>
        </p:nvSpPr>
        <p:spPr>
          <a:xfrm>
            <a:off x="502920" y="652881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Beef Meatballs</a:t>
            </a:r>
            <a:endParaRPr lang="en-US" sz="1050" dirty="0"/>
          </a:p>
        </p:txBody>
      </p:sp>
      <p:sp>
        <p:nvSpPr>
          <p:cNvPr id="44" name="Text 41"/>
          <p:cNvSpPr txBox="1"/>
          <p:nvPr/>
        </p:nvSpPr>
        <p:spPr>
          <a:xfrm>
            <a:off x="3063240" y="6528816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502920" y="670255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Stracciatella, San Marzano, Focaccia</a:t>
            </a:r>
            <a:endParaRPr lang="en-US" sz="850" dirty="0"/>
          </a:p>
        </p:txBody>
      </p:sp>
      <p:sp>
        <p:nvSpPr>
          <p:cNvPr id="46" name="Text 43"/>
          <p:cNvSpPr txBox="1"/>
          <p:nvPr/>
        </p:nvSpPr>
        <p:spPr>
          <a:xfrm>
            <a:off x="4069080" y="437997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Sicilian Branzino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7" name="Text 44"/>
          <p:cNvSpPr txBox="1"/>
          <p:nvPr/>
        </p:nvSpPr>
        <p:spPr>
          <a:xfrm>
            <a:off x="6629400" y="4379976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4069080" y="455371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Artichoke, Capers, Olives, Blistered Tomatoes</a:t>
            </a:r>
            <a:endParaRPr lang="en-US" sz="850" dirty="0"/>
          </a:p>
        </p:txBody>
      </p:sp>
      <p:sp>
        <p:nvSpPr>
          <p:cNvPr id="49" name="Text 46"/>
          <p:cNvSpPr txBox="1"/>
          <p:nvPr/>
        </p:nvSpPr>
        <p:spPr>
          <a:xfrm>
            <a:off x="4069080" y="4809744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Pork Chop Milanese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6629400" y="4809744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069080" y="4983480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Pounded Bone-in Chop, Vinegar Peppers, Arugula, Parmesan</a:t>
            </a:r>
            <a:endParaRPr lang="en-US" sz="850" dirty="0"/>
          </a:p>
        </p:txBody>
      </p:sp>
      <p:sp>
        <p:nvSpPr>
          <p:cNvPr id="52" name="Text 49"/>
          <p:cNvSpPr txBox="1"/>
          <p:nvPr/>
        </p:nvSpPr>
        <p:spPr>
          <a:xfrm>
            <a:off x="4069080" y="5239512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Squid Ink Bucatini Vongole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6629400" y="5239512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4069080" y="5413248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 Neck Clams, White Wine, Butter, Garlic, Chili</a:t>
            </a:r>
            <a:endParaRPr lang="en-US" sz="850" dirty="0"/>
          </a:p>
        </p:txBody>
      </p:sp>
      <p:sp>
        <p:nvSpPr>
          <p:cNvPr id="55" name="Text 52"/>
          <p:cNvSpPr txBox="1"/>
          <p:nvPr/>
        </p:nvSpPr>
        <p:spPr>
          <a:xfrm>
            <a:off x="4069080" y="5669280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Roasted Lemon Chicken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6" name="Text 53"/>
          <p:cNvSpPr txBox="1"/>
          <p:nvPr/>
        </p:nvSpPr>
        <p:spPr>
          <a:xfrm>
            <a:off x="6629400" y="5669280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4069080" y="584301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 Chicken, Roasted Garlic, Broccoli Rabe, Polenta</a:t>
            </a:r>
            <a:endParaRPr lang="en-US" sz="850" dirty="0"/>
          </a:p>
        </p:txBody>
      </p:sp>
      <p:sp>
        <p:nvSpPr>
          <p:cNvPr id="58" name="Text 55"/>
          <p:cNvSpPr txBox="1"/>
          <p:nvPr/>
        </p:nvSpPr>
        <p:spPr>
          <a:xfrm>
            <a:off x="4069080" y="6099048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Spicy Chicken Parmigiana</a:t>
            </a:r>
            <a:endParaRPr lang="en-US" sz="1050" dirty="0"/>
          </a:p>
        </p:txBody>
      </p:sp>
      <p:sp>
        <p:nvSpPr>
          <p:cNvPr id="59" name="Text 56"/>
          <p:cNvSpPr txBox="1"/>
          <p:nvPr/>
        </p:nvSpPr>
        <p:spPr>
          <a:xfrm>
            <a:off x="6629400" y="6099048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069080" y="627278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Spicy Marinara, Fresh Mozzarella, Side of Spaghettini</a:t>
            </a:r>
            <a:endParaRPr lang="en-US" sz="850" dirty="0"/>
          </a:p>
        </p:txBody>
      </p:sp>
      <p:sp>
        <p:nvSpPr>
          <p:cNvPr id="61" name="Text 58"/>
          <p:cNvSpPr txBox="1"/>
          <p:nvPr/>
        </p:nvSpPr>
        <p:spPr>
          <a:xfrm>
            <a:off x="4069080" y="652881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Burger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6629400" y="6528816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4069080" y="670255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Fontina, Special Sauce, Fries (add Sunny Side Up Egg 2)</a:t>
            </a:r>
            <a:endParaRPr lang="en-US" sz="850" dirty="0"/>
          </a:p>
        </p:txBody>
      </p:sp>
      <p:sp>
        <p:nvSpPr>
          <p:cNvPr id="64" name="Shape 61"/>
          <p:cNvSpPr/>
          <p:nvPr/>
        </p:nvSpPr>
        <p:spPr>
          <a:xfrm>
            <a:off x="502920" y="7004304"/>
            <a:ext cx="6766560" cy="0"/>
          </a:xfrm>
          <a:prstGeom prst="line">
            <a:avLst/>
          </a:prstGeom>
          <a:noFill/>
          <a:ln w="19050">
            <a:solidFill>
              <a:srgbClr val="0F7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2"/>
          <p:cNvSpPr txBox="1"/>
          <p:nvPr/>
        </p:nvSpPr>
        <p:spPr>
          <a:xfrm>
            <a:off x="502920" y="712317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Create Your Own Pasta</a:t>
            </a:r>
            <a:endParaRPr lang="en-US" sz="2600" dirty="0"/>
          </a:p>
        </p:txBody>
      </p:sp>
      <p:sp>
        <p:nvSpPr>
          <p:cNvPr id="66" name="Text 63"/>
          <p:cNvSpPr txBox="1"/>
          <p:nvPr/>
        </p:nvSpPr>
        <p:spPr>
          <a:xfrm>
            <a:off x="502920" y="7552944"/>
            <a:ext cx="6766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77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2015: Choose your shape. Choose your sauce.  $18</a:t>
            </a:r>
            <a:endParaRPr lang="en-US" sz="1200" dirty="0"/>
          </a:p>
        </p:txBody>
      </p:sp>
      <p:sp>
        <p:nvSpPr>
          <p:cNvPr id="67" name="Text 64"/>
          <p:cNvSpPr txBox="1"/>
          <p:nvPr/>
        </p:nvSpPr>
        <p:spPr>
          <a:xfrm>
            <a:off x="502920" y="77724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Shapes</a:t>
            </a:r>
            <a:endParaRPr lang="en-US" sz="1700" dirty="0"/>
          </a:p>
        </p:txBody>
      </p:sp>
      <p:sp>
        <p:nvSpPr>
          <p:cNvPr id="68" name="Text 65"/>
          <p:cNvSpPr txBox="1"/>
          <p:nvPr/>
        </p:nvSpPr>
        <p:spPr>
          <a:xfrm>
            <a:off x="4069080" y="77724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Sauces</a:t>
            </a:r>
            <a:endParaRPr lang="en-US" sz="1700" dirty="0"/>
          </a:p>
        </p:txBody>
      </p:sp>
      <p:sp>
        <p:nvSpPr>
          <p:cNvPr id="69" name="Text 66"/>
          <p:cNvSpPr txBox="1"/>
          <p:nvPr/>
        </p:nvSpPr>
        <p:spPr>
          <a:xfrm>
            <a:off x="502920" y="8101584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Spaghettini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0" name="Text 67"/>
          <p:cNvSpPr txBox="1"/>
          <p:nvPr/>
        </p:nvSpPr>
        <p:spPr>
          <a:xfrm>
            <a:off x="502920" y="8275320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Semolina, Durum Flour, Salt, Olive Oil</a:t>
            </a:r>
            <a:endParaRPr lang="en-US" sz="850" dirty="0"/>
          </a:p>
        </p:txBody>
      </p:sp>
      <p:sp>
        <p:nvSpPr>
          <p:cNvPr id="71" name="Text 68"/>
          <p:cNvSpPr txBox="1"/>
          <p:nvPr/>
        </p:nvSpPr>
        <p:spPr>
          <a:xfrm>
            <a:off x="502920" y="849477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Tagliatelle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502920" y="866851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All-Purpose Flour, Durum Flour, Eggs</a:t>
            </a:r>
            <a:endParaRPr lang="en-US" sz="850" dirty="0"/>
          </a:p>
        </p:txBody>
      </p:sp>
      <p:sp>
        <p:nvSpPr>
          <p:cNvPr id="73" name="Text 70"/>
          <p:cNvSpPr txBox="1"/>
          <p:nvPr/>
        </p:nvSpPr>
        <p:spPr>
          <a:xfrm>
            <a:off x="502920" y="8887968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Rigatoni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4" name="Text 71"/>
          <p:cNvSpPr txBox="1"/>
          <p:nvPr/>
        </p:nvSpPr>
        <p:spPr>
          <a:xfrm>
            <a:off x="502920" y="906170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Semolina, All-Purpose Flour, Olive Oil</a:t>
            </a:r>
            <a:endParaRPr lang="en-US" sz="850" dirty="0"/>
          </a:p>
        </p:txBody>
      </p:sp>
      <p:sp>
        <p:nvSpPr>
          <p:cNvPr id="75" name="Text 72"/>
          <p:cNvSpPr txBox="1"/>
          <p:nvPr/>
        </p:nvSpPr>
        <p:spPr>
          <a:xfrm>
            <a:off x="502920" y="9281160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Cavatelli</a:t>
            </a:r>
            <a:endParaRPr lang="en-US" sz="1050" dirty="0"/>
          </a:p>
        </p:txBody>
      </p:sp>
      <p:sp>
        <p:nvSpPr>
          <p:cNvPr id="76" name="Text 73"/>
          <p:cNvSpPr txBox="1"/>
          <p:nvPr/>
        </p:nvSpPr>
        <p:spPr>
          <a:xfrm>
            <a:off x="502920" y="945489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All-Purpose Flour, Durum Flour, Eggs, Ricotta</a:t>
            </a:r>
            <a:endParaRPr lang="en-US" sz="850" dirty="0"/>
          </a:p>
        </p:txBody>
      </p:sp>
      <p:sp>
        <p:nvSpPr>
          <p:cNvPr id="77" name="Text 74"/>
          <p:cNvSpPr txBox="1"/>
          <p:nvPr/>
        </p:nvSpPr>
        <p:spPr>
          <a:xfrm>
            <a:off x="502920" y="9674352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Gluten-Free Rigatoni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8" name="Text 75"/>
          <p:cNvSpPr txBox="1"/>
          <p:nvPr/>
        </p:nvSpPr>
        <p:spPr>
          <a:xfrm>
            <a:off x="502920" y="9848088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Gluten-Free All-Purpose Flour, Olive Oil, Eggs</a:t>
            </a:r>
            <a:endParaRPr lang="en-US" sz="850" dirty="0"/>
          </a:p>
        </p:txBody>
      </p:sp>
      <p:sp>
        <p:nvSpPr>
          <p:cNvPr id="79" name="Text 76"/>
          <p:cNvSpPr txBox="1"/>
          <p:nvPr/>
        </p:nvSpPr>
        <p:spPr>
          <a:xfrm>
            <a:off x="4069080" y="8101584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Marinara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(CV)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0" name="Text 77"/>
          <p:cNvSpPr txBox="1"/>
          <p:nvPr/>
        </p:nvSpPr>
        <p:spPr>
          <a:xfrm>
            <a:off x="4069080" y="8275320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 Marzano Tomatoes, Garlic, White Wine, Basil, Chili</a:t>
            </a:r>
            <a:endParaRPr lang="en-US" sz="850" dirty="0"/>
          </a:p>
        </p:txBody>
      </p:sp>
      <p:sp>
        <p:nvSpPr>
          <p:cNvPr id="81" name="Text 78"/>
          <p:cNvSpPr txBox="1"/>
          <p:nvPr/>
        </p:nvSpPr>
        <p:spPr>
          <a:xfrm>
            <a:off x="4069080" y="849477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Nut-Free Pesto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2" name="Text 79"/>
          <p:cNvSpPr txBox="1"/>
          <p:nvPr/>
        </p:nvSpPr>
        <p:spPr>
          <a:xfrm>
            <a:off x="4069080" y="866851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Basil, Parsley, Parmesan, Garlic, Olive Oil</a:t>
            </a:r>
            <a:endParaRPr lang="en-US" sz="850" dirty="0"/>
          </a:p>
        </p:txBody>
      </p:sp>
      <p:sp>
        <p:nvSpPr>
          <p:cNvPr id="83" name="Text 80"/>
          <p:cNvSpPr txBox="1"/>
          <p:nvPr/>
        </p:nvSpPr>
        <p:spPr>
          <a:xfrm>
            <a:off x="4069080" y="8887968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Spicy Alla Vodka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(GF)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4" name="Text 81"/>
          <p:cNvSpPr txBox="1"/>
          <p:nvPr/>
        </p:nvSpPr>
        <p:spPr>
          <a:xfrm>
            <a:off x="4069080" y="906170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Cream, Vodka, Tomato, Chili Flakes</a:t>
            </a:r>
            <a:endParaRPr lang="en-US" sz="850" dirty="0"/>
          </a:p>
        </p:txBody>
      </p:sp>
      <p:sp>
        <p:nvSpPr>
          <p:cNvPr id="85" name="Text 82"/>
          <p:cNvSpPr txBox="1"/>
          <p:nvPr/>
        </p:nvSpPr>
        <p:spPr>
          <a:xfrm>
            <a:off x="4069080" y="9281160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Broken Meatball</a:t>
            </a:r>
            <a:endParaRPr lang="en-US" sz="1050" dirty="0"/>
          </a:p>
        </p:txBody>
      </p:sp>
      <p:sp>
        <p:nvSpPr>
          <p:cNvPr id="86" name="Text 83"/>
          <p:cNvSpPr txBox="1"/>
          <p:nvPr/>
        </p:nvSpPr>
        <p:spPr>
          <a:xfrm>
            <a:off x="6629400" y="9281160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+$2</a:t>
            </a:r>
            <a:endParaRPr lang="en-US" sz="1050" dirty="0"/>
          </a:p>
        </p:txBody>
      </p:sp>
      <p:sp>
        <p:nvSpPr>
          <p:cNvPr id="87" name="Text 84"/>
          <p:cNvSpPr txBox="1"/>
          <p:nvPr/>
        </p:nvSpPr>
        <p:spPr>
          <a:xfrm>
            <a:off x="4069080" y="9454896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Marinara Sauce with Crumbled House Meatballs</a:t>
            </a:r>
            <a:endParaRPr lang="en-US" sz="850" dirty="0"/>
          </a:p>
        </p:txBody>
      </p:sp>
      <p:sp>
        <p:nvSpPr>
          <p:cNvPr id="88" name="Text 85"/>
          <p:cNvSpPr txBox="1"/>
          <p:nvPr/>
        </p:nvSpPr>
        <p:spPr>
          <a:xfrm>
            <a:off x="4069080" y="9674352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Sunday Sauce </a:t>
            </a:r>
            <a:r>
              <a:rPr lang="en-US" sz="105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(CV)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9" name="Text 86"/>
          <p:cNvSpPr txBox="1"/>
          <p:nvPr/>
        </p:nvSpPr>
        <p:spPr>
          <a:xfrm>
            <a:off x="6629400" y="9674352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+$4</a:t>
            </a:r>
            <a:endParaRPr lang="en-US" sz="1050" dirty="0"/>
          </a:p>
        </p:txBody>
      </p:sp>
      <p:sp>
        <p:nvSpPr>
          <p:cNvPr id="90" name="Text 87"/>
          <p:cNvSpPr txBox="1"/>
          <p:nvPr/>
        </p:nvSpPr>
        <p:spPr>
          <a:xfrm>
            <a:off x="4069080" y="9848088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Slow-Cooked Marinara Sauce with Short Rib, Sausage, Veal</a:t>
            </a:r>
            <a:endParaRPr lang="en-US" sz="850" dirty="0"/>
          </a:p>
        </p:txBody>
      </p:sp>
      <p:sp>
        <p:nvSpPr>
          <p:cNvPr id="91" name="Shape 88"/>
          <p:cNvSpPr/>
          <p:nvPr/>
        </p:nvSpPr>
        <p:spPr>
          <a:xfrm>
            <a:off x="502920" y="10085832"/>
            <a:ext cx="6766560" cy="0"/>
          </a:xfrm>
          <a:prstGeom prst="line">
            <a:avLst/>
          </a:prstGeom>
          <a:noFill/>
          <a:ln w="19050">
            <a:solidFill>
              <a:srgbClr val="0F7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Text 89"/>
          <p:cNvSpPr txBox="1"/>
          <p:nvPr/>
        </p:nvSpPr>
        <p:spPr>
          <a:xfrm>
            <a:off x="502920" y="1020470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F77B0"/>
                </a:solidFill>
                <a:latin typeface="Thirsty Script Medium" pitchFamily="34" charset="0"/>
                <a:ea typeface="Thirsty Script Medium" pitchFamily="34" charset="-122"/>
                <a:cs typeface="Thirsty Script Medium" pitchFamily="34" charset="-120"/>
              </a:rPr>
              <a:t>Fresh Juices</a:t>
            </a:r>
            <a:endParaRPr lang="en-US" sz="2600" dirty="0"/>
          </a:p>
        </p:txBody>
      </p:sp>
      <p:sp>
        <p:nvSpPr>
          <p:cNvPr id="93" name="Text 90"/>
          <p:cNvSpPr txBox="1"/>
          <p:nvPr/>
        </p:nvSpPr>
        <p:spPr>
          <a:xfrm>
            <a:off x="502920" y="10661904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Cucumber Lemonade</a:t>
            </a:r>
            <a:endParaRPr lang="en-US" sz="1050" dirty="0"/>
          </a:p>
        </p:txBody>
      </p:sp>
      <p:sp>
        <p:nvSpPr>
          <p:cNvPr id="94" name="Text 91"/>
          <p:cNvSpPr txBox="1"/>
          <p:nvPr/>
        </p:nvSpPr>
        <p:spPr>
          <a:xfrm>
            <a:off x="3063240" y="10661904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50" dirty="0"/>
          </a:p>
        </p:txBody>
      </p:sp>
      <p:sp>
        <p:nvSpPr>
          <p:cNvPr id="95" name="Text 92"/>
          <p:cNvSpPr txBox="1"/>
          <p:nvPr/>
        </p:nvSpPr>
        <p:spPr>
          <a:xfrm>
            <a:off x="502920" y="10945368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“Green” Juice</a:t>
            </a:r>
            <a:endParaRPr lang="en-US" sz="1050" dirty="0"/>
          </a:p>
        </p:txBody>
      </p:sp>
      <p:sp>
        <p:nvSpPr>
          <p:cNvPr id="96" name="Text 93"/>
          <p:cNvSpPr txBox="1"/>
          <p:nvPr/>
        </p:nvSpPr>
        <p:spPr>
          <a:xfrm>
            <a:off x="3063240" y="10945368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50" dirty="0"/>
          </a:p>
        </p:txBody>
      </p:sp>
      <p:sp>
        <p:nvSpPr>
          <p:cNvPr id="97" name="Text 94"/>
          <p:cNvSpPr txBox="1"/>
          <p:nvPr/>
        </p:nvSpPr>
        <p:spPr>
          <a:xfrm>
            <a:off x="502920" y="11119104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Apple, Celery, Kale, Ginger</a:t>
            </a:r>
            <a:endParaRPr lang="en-US" sz="850" dirty="0"/>
          </a:p>
        </p:txBody>
      </p:sp>
      <p:sp>
        <p:nvSpPr>
          <p:cNvPr id="98" name="Text 95"/>
          <p:cNvSpPr txBox="1"/>
          <p:nvPr/>
        </p:nvSpPr>
        <p:spPr>
          <a:xfrm>
            <a:off x="502920" y="11375136"/>
            <a:ext cx="26517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Press</a:t>
            </a:r>
            <a:endParaRPr lang="en-US" sz="1050" dirty="0"/>
          </a:p>
        </p:txBody>
      </p:sp>
      <p:sp>
        <p:nvSpPr>
          <p:cNvPr id="99" name="Text 96"/>
          <p:cNvSpPr txBox="1"/>
          <p:nvPr/>
        </p:nvSpPr>
        <p:spPr>
          <a:xfrm>
            <a:off x="3063240" y="11375136"/>
            <a:ext cx="640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  <p:sp>
        <p:nvSpPr>
          <p:cNvPr id="100" name="Text 97"/>
          <p:cNvSpPr txBox="1"/>
          <p:nvPr/>
        </p:nvSpPr>
        <p:spPr>
          <a:xfrm>
            <a:off x="502920" y="11548872"/>
            <a:ext cx="3154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Orange, Grapefruit, or Apple</a:t>
            </a:r>
            <a:endParaRPr lang="en-US" sz="850" dirty="0"/>
          </a:p>
        </p:txBody>
      </p:sp>
      <p:pic>
        <p:nvPicPr>
          <p:cNvPr id="101" name="Image 1" descr="pasta_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014" y="10721340"/>
            <a:ext cx="2500532" cy="822960"/>
          </a:xfrm>
          <a:prstGeom prst="rect">
            <a:avLst/>
          </a:prstGeom>
        </p:spPr>
      </p:pic>
      <p:sp>
        <p:nvSpPr>
          <p:cNvPr id="102" name="Text 98"/>
          <p:cNvSpPr txBox="1"/>
          <p:nvPr/>
        </p:nvSpPr>
        <p:spPr>
          <a:xfrm>
            <a:off x="502920" y="11932920"/>
            <a:ext cx="6766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Chef Carmine DiGiovanni</a:t>
            </a:r>
            <a:endParaRPr lang="en-US" sz="1200" dirty="0"/>
          </a:p>
        </p:txBody>
      </p:sp>
      <p:sp>
        <p:nvSpPr>
          <p:cNvPr id="103" name="Text 99"/>
          <p:cNvSpPr txBox="1"/>
          <p:nvPr/>
        </p:nvSpPr>
        <p:spPr>
          <a:xfrm>
            <a:off x="502920" y="12179808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dirty="0">
                <a:solidFill>
                  <a:srgbClr val="0F77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 (Gluten Free)  ·  V (Vegan)  ·  CV (Can Be Made Vegan)  ·  CGF (Can Be Made Gluten Free)</a:t>
            </a:r>
            <a:endParaRPr lang="en-US" sz="800" dirty="0"/>
          </a:p>
        </p:txBody>
      </p:sp>
      <p:sp>
        <p:nvSpPr>
          <p:cNvPr id="104" name="Text 100"/>
          <p:cNvSpPr txBox="1"/>
          <p:nvPr/>
        </p:nvSpPr>
        <p:spPr>
          <a:xfrm>
            <a:off x="502920" y="12362688"/>
            <a:ext cx="6766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Consuming raw or undercooked meats, poultry, seafood, shellfish, or eggs may increase your risk of foodborne illness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498</Words>
  <Application>Microsoft Office PowerPoint</Application>
  <PresentationFormat>Custom</PresentationFormat>
  <Paragraphs>98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Thirsty Script Medium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Aunt Jake's Huntington Brunch Menu</dc:title>
  <dc:subject>PptxGenJS Presentation</dc:subject>
  <dc:creator>PptxGenJS</dc:creator>
  <cp:lastModifiedBy>Nick Boccio</cp:lastModifiedBy>
  <cp:revision>1</cp:revision>
  <cp:lastPrinted>2026-09-19T14:44:23Z</cp:lastPrinted>
  <dcterms:created xsi:type="dcterms:W3CDTF">2026-09-19T14:37:30Z</dcterms:created>
  <dcterms:modified xsi:type="dcterms:W3CDTF">2026-09-19T17:09:33Z</dcterms:modified>
</cp:coreProperties>
</file>